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63" r:id="rId5"/>
    <p:sldId id="264" r:id="rId6"/>
    <p:sldId id="270" r:id="rId7"/>
    <p:sldId id="265" r:id="rId8"/>
    <p:sldId id="271" r:id="rId9"/>
    <p:sldId id="272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  <a:srgbClr val="A7FF00"/>
    <a:srgbClr val="B8A1FF"/>
    <a:srgbClr val="43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827A87-E3DE-41F0-8F9F-76A9618F60CC}" v="16" dt="2022-09-20T08:54:09.203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/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1538-1FC0-48D9-B70E-2DC3874948F2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D9B25-5126-4124-8E8A-22611371FA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47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F87D9-0B69-41E6-BCC7-2A763CFB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094E34-B709-4148-AAD2-3E31B39B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AB07FF9-DFE7-4583-9ED1-72016D53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20854E-98DB-41E1-A8DE-A4243692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54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Vormentaal">
            <a:extLst>
              <a:ext uri="{FF2B5EF4-FFF2-40B4-BE49-F238E27FC236}">
                <a16:creationId xmlns:a16="http://schemas.microsoft.com/office/drawing/2014/main" id="{2074DCA5-5660-40C3-B12B-972CD979B84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BC48F74-8E96-4434-A02B-EA3EE1F88D7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‘Leefbare stad’</a:t>
            </a:r>
            <a:endParaRPr lang="nl-NL" sz="44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jdelijke aanduiding voor inhoud 5">
            <a:extLst>
              <a:ext uri="{FF2B5EF4-FFF2-40B4-BE49-F238E27FC236}">
                <a16:creationId xmlns:a16="http://schemas.microsoft.com/office/drawing/2014/main" id="{D3700955-4AB3-462E-A398-76CFA58BDAB0}"/>
              </a:ext>
            </a:extLst>
          </p:cNvPr>
          <p:cNvSpPr txBox="1">
            <a:spLocks/>
          </p:cNvSpPr>
          <p:nvPr/>
        </p:nvSpPr>
        <p:spPr>
          <a:xfrm>
            <a:off x="8733347" y="1736252"/>
            <a:ext cx="2562138" cy="2032801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2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Thema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b="1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</a:t>
            </a:r>
            <a:r>
              <a:rPr lang="nl-NL" sz="1200" b="1">
                <a:latin typeface="Arial"/>
                <a:cs typeface="Arial"/>
              </a:rPr>
              <a:t>Onderzoeksopzet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20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Theoretisch kader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Burgerparticipatie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Onderzoeksresultaten- en advies</a:t>
            </a:r>
          </a:p>
          <a:p>
            <a:pPr>
              <a:buFont typeface="Wingdings" panose="05000000000000000000" pitchFamily="2" charset="2"/>
              <a:buChar char="q"/>
            </a:pPr>
            <a:endParaRPr lang="nl-NL" sz="12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915404" y="1729015"/>
            <a:ext cx="3216665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8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Begrippen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>
                <a:latin typeface="Arial" panose="020B0604020202020204" pitchFamily="34" charset="0"/>
                <a:cs typeface="Arial" panose="020B0604020202020204" pitchFamily="34" charset="0"/>
              </a:rPr>
              <a:t>Onderzoeksmethode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>
                <a:latin typeface="Arial" panose="020B0604020202020204" pitchFamily="34" charset="0"/>
                <a:cs typeface="Arial" panose="020B0604020202020204" pitchFamily="34" charset="0"/>
              </a:rPr>
              <a:t>Deskresearch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>
                <a:latin typeface="Arial" panose="020B0604020202020204" pitchFamily="34" charset="0"/>
                <a:cs typeface="Arial" panose="020B0604020202020204" pitchFamily="34" charset="0"/>
              </a:rPr>
              <a:t>Fieldresearch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>
                <a:latin typeface="Arial" panose="020B0604020202020204" pitchFamily="34" charset="0"/>
                <a:cs typeface="Arial" panose="020B0604020202020204" pitchFamily="34" charset="0"/>
              </a:rPr>
              <a:t>Kwantitatief onderzoek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>
                <a:latin typeface="Arial" panose="020B0604020202020204" pitchFamily="34" charset="0"/>
                <a:cs typeface="Arial" panose="020B0604020202020204" pitchFamily="34" charset="0"/>
              </a:rPr>
              <a:t>Enquête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>
                <a:latin typeface="Arial" panose="020B0604020202020204" pitchFamily="34" charset="0"/>
                <a:cs typeface="Arial" panose="020B0604020202020204" pitchFamily="34" charset="0"/>
              </a:rPr>
              <a:t>Kwalitatief onderzoek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>
                <a:latin typeface="Arial" panose="020B0604020202020204" pitchFamily="34" charset="0"/>
                <a:cs typeface="Arial" panose="020B0604020202020204" pitchFamily="34" charset="0"/>
              </a:rPr>
              <a:t>Interview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>
                <a:latin typeface="Arial" panose="020B0604020202020204" pitchFamily="34" charset="0"/>
                <a:cs typeface="Arial" panose="020B0604020202020204" pitchFamily="34" charset="0"/>
              </a:rPr>
              <a:t>Stakeholdersanalyse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err="1">
                <a:latin typeface="Arial" panose="020B0604020202020204" pitchFamily="34" charset="0"/>
                <a:cs typeface="Arial" panose="020B0604020202020204" pitchFamily="34" charset="0"/>
              </a:rPr>
              <a:t>Doelgroepanalyse</a:t>
            </a:r>
            <a:endParaRPr lang="nl-NL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nl-NL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nl-NL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296948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8" name="Afbeelding 7">
            <a:extLst>
              <a:ext uri="{FF2B5EF4-FFF2-40B4-BE49-F238E27FC236}">
                <a16:creationId xmlns:a16="http://schemas.microsoft.com/office/drawing/2014/main" id="{272DB993-96F3-4002-941E-7B94050E84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60253159-9685-4938-B8A7-8D90D4ABB2F1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2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Toetsing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Adviesrapport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Pecha</a:t>
            </a:r>
            <a:r>
              <a:rPr lang="nl-NL" sz="12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20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Kucha</a:t>
            </a:r>
            <a:endParaRPr lang="nl-NL" sz="120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72F2EFB-702C-4409-A49D-663AAFCEF81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7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59AB4C8-9178-4F7A-8404-6890510B5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249A3CA-3BAC-478D-6877-2E36E727D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57201"/>
            <a:ext cx="10909640" cy="183265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Onderdeel 3 van het adviesrapport: Probleemstelling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4CFDFB37-4BC7-42C6-915D-A6609139B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2343912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74AD70D-3007-9149-51A2-333E9C6B9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" y="3335646"/>
            <a:ext cx="11548872" cy="232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152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874DB5-7ADA-032C-E92F-94A5F4689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1406" y="311859"/>
            <a:ext cx="5441272" cy="1325563"/>
          </a:xfrm>
        </p:spPr>
        <p:txBody>
          <a:bodyPr/>
          <a:lstStyle/>
          <a:p>
            <a:pPr algn="ctr"/>
            <a:r>
              <a:rPr lang="nl-NL" b="1"/>
              <a:t>Onderzoeksopzet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878E846-39A9-B4D7-917D-690508290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770756" cy="6858000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4CF64549-D584-082A-956B-E8C9C72B4453}"/>
              </a:ext>
            </a:extLst>
          </p:cNvPr>
          <p:cNvSpPr txBox="1"/>
          <p:nvPr/>
        </p:nvSpPr>
        <p:spPr>
          <a:xfrm>
            <a:off x="5903650" y="1819922"/>
            <a:ext cx="5486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/>
              <a:t>Verantwoording: </a:t>
            </a:r>
            <a:r>
              <a:rPr lang="nl-NL"/>
              <a:t>Beargumenteer d.m.v. gebruik te maken van één bron waarom je kiest voor een onderzoeksmethode!</a:t>
            </a:r>
          </a:p>
          <a:p>
            <a:endParaRPr lang="nl-NL" b="1"/>
          </a:p>
          <a:p>
            <a:endParaRPr lang="nl-NL"/>
          </a:p>
          <a:p>
            <a:endParaRPr lang="nl-NL"/>
          </a:p>
          <a:p>
            <a:endParaRPr lang="nl-NL"/>
          </a:p>
          <a:p>
            <a:endParaRPr lang="nl-NL"/>
          </a:p>
          <a:p>
            <a:endParaRPr lang="nl-NL"/>
          </a:p>
          <a:p>
            <a:endParaRPr lang="nl-NL"/>
          </a:p>
          <a:p>
            <a:endParaRPr lang="nl-NL"/>
          </a:p>
          <a:p>
            <a:r>
              <a:rPr lang="nl-NL"/>
              <a:t>Dit werkblad staat: WIKI IBS LBS </a:t>
            </a:r>
            <a:r>
              <a:rPr lang="nl-NL">
                <a:sym typeface="Wingdings" panose="05000000000000000000" pitchFamily="2" charset="2"/>
              </a:rPr>
              <a:t> IBS lessen  Onderzoeksopzet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6110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87D83D-D5BD-3EE9-C2E2-2A2FC2A64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/>
              <a:t>Stakeholdersanalyse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231B46E-D690-6F4E-21CE-FD9B65027156}"/>
              </a:ext>
            </a:extLst>
          </p:cNvPr>
          <p:cNvSpPr txBox="1"/>
          <p:nvPr/>
        </p:nvSpPr>
        <p:spPr>
          <a:xfrm>
            <a:off x="4965431" y="2438400"/>
            <a:ext cx="6586489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/>
              <a:t>Doelgroepanalyse: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/>
              <a:t>Breng de doelgroep(en) in kaart door de volgende zaken te benoemen: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/>
              <a:t>Demografisch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/>
              <a:t>Sociaal economisch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/>
              <a:t>Geografisch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/>
              <a:t>Psychografisch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/>
              <a:t>Verwerk de gegevens in het adviesrapport door middel van APA-bronvermelding.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/>
              <a:t>Werkbladen: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/>
              <a:t>APA-bronvermelding </a:t>
            </a:r>
            <a:r>
              <a:rPr lang="en-US" sz="1400">
                <a:sym typeface="Wingdings" panose="05000000000000000000" pitchFamily="2" charset="2"/>
              </a:rPr>
              <a:t> Wiki LBS  Verslagvaardigheden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>
                <a:sym typeface="Wingdings" panose="05000000000000000000" pitchFamily="2" charset="2"/>
              </a:rPr>
              <a:t>Doelgroep- en stakeholderanalyse  </a:t>
            </a:r>
            <a:r>
              <a:rPr lang="en-US" sz="1400">
                <a:sym typeface="Wingdings" panose="05000000000000000000" pitchFamily="2" charset="2"/>
              </a:rPr>
              <a:t>Wiki LBS  IBS lessen  Onderzoeksopzet</a:t>
            </a:r>
            <a:endParaRPr lang="en-US" sz="1400" b="1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6F28810-B26D-ECBC-F47D-12C118F159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123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588D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944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1C970D-A599-380A-8107-3B2D79890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91195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600" b="1"/>
              <a:t>Feedback friends </a:t>
            </a:r>
            <a:r>
              <a:rPr lang="en-US" sz="4600" b="1" err="1"/>
              <a:t>bijeenkomst</a:t>
            </a:r>
            <a:r>
              <a:rPr lang="en-US" sz="4600" b="1"/>
              <a:t> 1</a:t>
            </a:r>
          </a:p>
        </p:txBody>
      </p:sp>
      <p:sp>
        <p:nvSpPr>
          <p:cNvPr id="103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3E20AAE-0ACD-3008-2F67-4FA4F9E6B0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1671" y="1150494"/>
            <a:ext cx="7388657" cy="557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753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1C970D-A599-380A-8107-3B2D79890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b="1" err="1"/>
              <a:t>Fieldresearch</a:t>
            </a:r>
            <a:r>
              <a:rPr lang="en-US" sz="4600" b="1"/>
              <a:t> </a:t>
            </a:r>
            <a:r>
              <a:rPr lang="en-US" sz="4600" b="1" err="1"/>
              <a:t>woensdag</a:t>
            </a:r>
            <a:r>
              <a:rPr lang="en-US" sz="4600" b="1"/>
              <a:t> 21-9 en </a:t>
            </a:r>
            <a:r>
              <a:rPr lang="en-US" sz="4600" b="1" err="1"/>
              <a:t>goedkeuring</a:t>
            </a:r>
            <a:endParaRPr lang="en-US" sz="4600" b="1"/>
          </a:p>
        </p:txBody>
      </p:sp>
      <p:sp>
        <p:nvSpPr>
          <p:cNvPr id="103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EFEC50E-4F57-7036-CAF1-E3D3DE70D909}"/>
              </a:ext>
            </a:extLst>
          </p:cNvPr>
          <p:cNvSpPr txBox="1"/>
          <p:nvPr/>
        </p:nvSpPr>
        <p:spPr>
          <a:xfrm>
            <a:off x="572493" y="2071316"/>
            <a:ext cx="6713552" cy="41191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/>
              <a:t>Fieldresearch woensdag 21-9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/>
              <a:t>Tijdens de IBS lessen van woensdag 21-9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/>
              <a:t>Van 08:30 tot en met 11:15 </a:t>
            </a:r>
            <a:r>
              <a:rPr lang="en-US" sz="1700">
                <a:sym typeface="Wingdings" panose="05000000000000000000" pitchFamily="2" charset="2"/>
              </a:rPr>
              <a:t> 11:30 op school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>
                <a:sym typeface="Wingdings" panose="05000000000000000000" pitchFamily="2" charset="2"/>
              </a:rPr>
              <a:t>Om 11:30 ga je door middel van een korte pitch aan Valerie aantonen wat er gedaan is tijdens het fieldresearch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>
                <a:sym typeface="Wingdings" panose="05000000000000000000" pitchFamily="2" charset="2"/>
              </a:rPr>
              <a:t>Géén pitch, is ongeoorloofd afwezig in het systeem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>
              <a:sym typeface="Wingdings" panose="05000000000000000000" pitchFamily="2" charset="2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>
                <a:sym typeface="Wingdings" panose="05000000000000000000" pitchFamily="2" charset="2"/>
              </a:rPr>
              <a:t>Wanneer mag je op fieldresearch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>
                <a:sym typeface="Wingdings" panose="05000000000000000000" pitchFamily="2" charset="2"/>
              </a:rPr>
              <a:t>Voor het einde van de les van vandaag een plan tonen aan Thomas of Steven met wat jullie gaan doen tijdens het fieldresearch.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>
                <a:sym typeface="Wingdings" panose="05000000000000000000" pitchFamily="2" charset="2"/>
              </a:rPr>
              <a:t>Gaan jullie als groep niet op fieldresearch, dan ben je woensdag 09:00 op school, beginnen bij de trap</a:t>
            </a:r>
            <a:endParaRPr lang="en-US" sz="17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</p:txBody>
      </p:sp>
      <p:pic>
        <p:nvPicPr>
          <p:cNvPr id="1028" name="Picture 4" descr="Checklist Icon Template Design Vector Afbeelding door zAe · Creative Fabrica">
            <a:extLst>
              <a:ext uri="{FF2B5EF4-FFF2-40B4-BE49-F238E27FC236}">
                <a16:creationId xmlns:a16="http://schemas.microsoft.com/office/drawing/2014/main" id="{AC4B6950-130F-C2F0-8520-8BB3D6132C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8" r="17756" b="2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94631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4FF143-0ABB-4CFF-A5DD-2BA0E6EC9068}">
  <ds:schemaRefs>
    <ds:schemaRef ds:uri="2c4f0c93-2979-4f27-aab2-70de95932352"/>
    <ds:schemaRef ds:uri="c6f82ce1-f6df-49a5-8b49-cf8409a27aa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06E72A5-75C7-4195-9234-A79160E4399A}">
  <ds:schemaRefs>
    <ds:schemaRef ds:uri="2c4f0c93-2979-4f27-aab2-70de95932352"/>
    <ds:schemaRef ds:uri="c6f82ce1-f6df-49a5-8b49-cf8409a27aa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</Words>
  <Application>Microsoft Office PowerPoint</Application>
  <PresentationFormat>Breedbeeld</PresentationFormat>
  <Paragraphs>72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Kantoorthema</vt:lpstr>
      <vt:lpstr>PowerPoint-presentatie</vt:lpstr>
      <vt:lpstr>Onderdeel 3 van het adviesrapport: Probleemstelling</vt:lpstr>
      <vt:lpstr>Onderzoeksopzet</vt:lpstr>
      <vt:lpstr>Stakeholdersanalyse</vt:lpstr>
      <vt:lpstr>Feedback friends bijeenkomst 1</vt:lpstr>
      <vt:lpstr>Fieldresearch woensdag 21-9 en goedkeuring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1</cp:revision>
  <dcterms:created xsi:type="dcterms:W3CDTF">2021-07-07T07:37:45Z</dcterms:created>
  <dcterms:modified xsi:type="dcterms:W3CDTF">2022-09-20T10:50:37Z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MediaServiceImageTags">
    <vt:lpwstr/>
  </property>
</Properties>
</file>